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2" r:id="rId2"/>
    <p:sldId id="263" r:id="rId3"/>
    <p:sldId id="278" r:id="rId4"/>
    <p:sldId id="341" r:id="rId5"/>
    <p:sldId id="347" r:id="rId6"/>
    <p:sldId id="3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uku Raja Irfan Radarma" initials="TRIR" lastIdx="1" clrIdx="0">
    <p:extLst>
      <p:ext uri="{19B8F6BF-5375-455C-9EA6-DF929625EA0E}">
        <p15:presenceInfo xmlns:p15="http://schemas.microsoft.com/office/powerpoint/2012/main" userId="S::teuku.radarma@kemenkeu.go.id::cf428174-95ba-4576-8554-3a3b8ffa52b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294"/>
    <a:srgbClr val="A9D18E"/>
    <a:srgbClr val="F8CBAD"/>
    <a:srgbClr val="BDD7EE"/>
    <a:srgbClr val="E4D304"/>
    <a:srgbClr val="4472C4"/>
    <a:srgbClr val="70AD47"/>
    <a:srgbClr val="3F396D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561" autoAdjust="0"/>
  </p:normalViewPr>
  <p:slideViewPr>
    <p:cSldViewPr snapToGrid="0">
      <p:cViewPr varScale="1">
        <p:scale>
          <a:sx n="81" d="100"/>
          <a:sy n="81" d="100"/>
        </p:scale>
        <p:origin x="459" y="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uku Raja Irfan Radarma" userId="cf428174-95ba-4576-8554-3a3b8ffa52b7" providerId="ADAL" clId="{62F914D1-FC69-464C-8D17-DB21A442058A}"/>
    <pc:docChg chg="undo redo custSel addSld delSld modSld">
      <pc:chgData name="Teuku Raja Irfan Radarma" userId="cf428174-95ba-4576-8554-3a3b8ffa52b7" providerId="ADAL" clId="{62F914D1-FC69-464C-8D17-DB21A442058A}" dt="2024-07-08T02:01:15.144" v="459" actId="20577"/>
      <pc:docMkLst>
        <pc:docMk/>
      </pc:docMkLst>
      <pc:sldChg chg="modSp mod">
        <pc:chgData name="Teuku Raja Irfan Radarma" userId="cf428174-95ba-4576-8554-3a3b8ffa52b7" providerId="ADAL" clId="{62F914D1-FC69-464C-8D17-DB21A442058A}" dt="2024-07-08T01:55:31.719" v="81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62F914D1-FC69-464C-8D17-DB21A442058A}" dt="2024-07-08T01:55:31.719" v="81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modSp mod">
        <pc:chgData name="Teuku Raja Irfan Radarma" userId="cf428174-95ba-4576-8554-3a3b8ffa52b7" providerId="ADAL" clId="{62F914D1-FC69-464C-8D17-DB21A442058A}" dt="2024-07-08T01:54:58.465" v="5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62F914D1-FC69-464C-8D17-DB21A442058A}" dt="2024-07-08T01:54:49.362" v="4" actId="207"/>
          <ac:spMkLst>
            <pc:docMk/>
            <pc:sldMk cId="3722240106" sldId="278"/>
            <ac:spMk id="82" creationId="{167A69DF-CFF9-4F99-8751-B82EF8C87256}"/>
          </ac:spMkLst>
        </pc:spChg>
        <pc:spChg chg="mod">
          <ac:chgData name="Teuku Raja Irfan Radarma" userId="cf428174-95ba-4576-8554-3a3b8ffa52b7" providerId="ADAL" clId="{62F914D1-FC69-464C-8D17-DB21A442058A}" dt="2024-07-08T01:54:58.465" v="5" actId="207"/>
          <ac:spMkLst>
            <pc:docMk/>
            <pc:sldMk cId="3722240106" sldId="278"/>
            <ac:spMk id="84" creationId="{7D6AEE9E-0900-456C-8B9D-67B3FB357C82}"/>
          </ac:spMkLst>
        </pc:spChg>
      </pc:sldChg>
      <pc:sldChg chg="modSp mod">
        <pc:chgData name="Teuku Raja Irfan Radarma" userId="cf428174-95ba-4576-8554-3a3b8ffa52b7" providerId="ADAL" clId="{62F914D1-FC69-464C-8D17-DB21A442058A}" dt="2024-07-08T01:58:09.302" v="183" actId="20577"/>
        <pc:sldMkLst>
          <pc:docMk/>
          <pc:sldMk cId="1395878473" sldId="341"/>
        </pc:sldMkLst>
        <pc:spChg chg="mod">
          <ac:chgData name="Teuku Raja Irfan Radarma" userId="cf428174-95ba-4576-8554-3a3b8ffa52b7" providerId="ADAL" clId="{62F914D1-FC69-464C-8D17-DB21A442058A}" dt="2024-07-08T01:58:09.302" v="183" actId="20577"/>
          <ac:spMkLst>
            <pc:docMk/>
            <pc:sldMk cId="1395878473" sldId="341"/>
            <ac:spMk id="2" creationId="{76CC3CA3-BDF0-4ABC-9AD6-CF7901CAF5C6}"/>
          </ac:spMkLst>
        </pc:spChg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1535285831" sldId="345"/>
        </pc:sldMkLst>
      </pc:sldChg>
      <pc:sldChg chg="addSp delSp del mod">
        <pc:chgData name="Teuku Raja Irfan Radarma" userId="cf428174-95ba-4576-8554-3a3b8ffa52b7" providerId="ADAL" clId="{62F914D1-FC69-464C-8D17-DB21A442058A}" dt="2024-07-08T01:58:13.636" v="184" actId="47"/>
        <pc:sldMkLst>
          <pc:docMk/>
          <pc:sldMk cId="1054711420" sldId="346"/>
        </pc:sldMkLst>
        <pc:spChg chg="del">
          <ac:chgData name="Teuku Raja Irfan Radarma" userId="cf428174-95ba-4576-8554-3a3b8ffa52b7" providerId="ADAL" clId="{62F914D1-FC69-464C-8D17-DB21A442058A}" dt="2024-07-08T01:55:40.731" v="83" actId="478"/>
          <ac:spMkLst>
            <pc:docMk/>
            <pc:sldMk cId="1054711420" sldId="346"/>
            <ac:spMk id="8" creationId="{20597DC9-D600-409C-81CD-AEB1C81CBAD1}"/>
          </ac:spMkLst>
        </pc:spChg>
        <pc:picChg chg="del">
          <ac:chgData name="Teuku Raja Irfan Radarma" userId="cf428174-95ba-4576-8554-3a3b8ffa52b7" providerId="ADAL" clId="{62F914D1-FC69-464C-8D17-DB21A442058A}" dt="2024-07-08T01:55:37.446" v="82" actId="478"/>
          <ac:picMkLst>
            <pc:docMk/>
            <pc:sldMk cId="1054711420" sldId="346"/>
            <ac:picMk id="6" creationId="{C2748141-075E-461E-BEF5-8CD776C00ED2}"/>
          </ac:picMkLst>
        </pc:picChg>
        <pc:picChg chg="add">
          <ac:chgData name="Teuku Raja Irfan Radarma" userId="cf428174-95ba-4576-8554-3a3b8ffa52b7" providerId="ADAL" clId="{62F914D1-FC69-464C-8D17-DB21A442058A}" dt="2024-07-08T01:55:41.971" v="84"/>
          <ac:picMkLst>
            <pc:docMk/>
            <pc:sldMk cId="1054711420" sldId="346"/>
            <ac:picMk id="1026" creationId="{F6FDBAE2-40BF-45F6-8653-9708E7454CBC}"/>
          </ac:picMkLst>
        </pc:picChg>
      </pc:sldChg>
      <pc:sldChg chg="addSp delSp modSp mod">
        <pc:chgData name="Teuku Raja Irfan Radarma" userId="cf428174-95ba-4576-8554-3a3b8ffa52b7" providerId="ADAL" clId="{62F914D1-FC69-464C-8D17-DB21A442058A}" dt="2024-07-08T01:57:50.585" v="150" actId="1076"/>
        <pc:sldMkLst>
          <pc:docMk/>
          <pc:sldMk cId="4133436097" sldId="347"/>
        </pc:sldMkLst>
        <pc:spChg chg="mod">
          <ac:chgData name="Teuku Raja Irfan Radarma" userId="cf428174-95ba-4576-8554-3a3b8ffa52b7" providerId="ADAL" clId="{62F914D1-FC69-464C-8D17-DB21A442058A}" dt="2024-07-08T01:56:42.979" v="127" actId="20577"/>
          <ac:spMkLst>
            <pc:docMk/>
            <pc:sldMk cId="4133436097" sldId="347"/>
            <ac:spMk id="2" creationId="{7DC73A44-F584-4800-B626-F722E65356FB}"/>
          </ac:spMkLst>
        </pc:spChg>
        <pc:spChg chg="add del mod">
          <ac:chgData name="Teuku Raja Irfan Radarma" userId="cf428174-95ba-4576-8554-3a3b8ffa52b7" providerId="ADAL" clId="{62F914D1-FC69-464C-8D17-DB21A442058A}" dt="2024-07-08T01:57:27.091" v="137"/>
          <ac:spMkLst>
            <pc:docMk/>
            <pc:sldMk cId="4133436097" sldId="347"/>
            <ac:spMk id="3" creationId="{3A3A82F9-8DF8-41D7-AD18-C3E66C580B03}"/>
          </ac:spMkLst>
        </pc:spChg>
        <pc:spChg chg="add del">
          <ac:chgData name="Teuku Raja Irfan Radarma" userId="cf428174-95ba-4576-8554-3a3b8ffa52b7" providerId="ADAL" clId="{62F914D1-FC69-464C-8D17-DB21A442058A}" dt="2024-07-08T01:56:46.035" v="129"/>
          <ac:spMkLst>
            <pc:docMk/>
            <pc:sldMk cId="4133436097" sldId="347"/>
            <ac:spMk id="5" creationId="{AB97CCDF-5138-4627-A744-754A3BCF326E}"/>
          </ac:spMkLst>
        </pc:spChg>
        <pc:spChg chg="add del">
          <ac:chgData name="Teuku Raja Irfan Radarma" userId="cf428174-95ba-4576-8554-3a3b8ffa52b7" providerId="ADAL" clId="{62F914D1-FC69-464C-8D17-DB21A442058A}" dt="2024-07-08T01:56:51.916" v="131"/>
          <ac:spMkLst>
            <pc:docMk/>
            <pc:sldMk cId="4133436097" sldId="347"/>
            <ac:spMk id="6" creationId="{DAB369AC-A7B4-4678-B974-76EDC5F8D43E}"/>
          </ac:spMkLst>
        </pc:spChg>
        <pc:spChg chg="add del">
          <ac:chgData name="Teuku Raja Irfan Radarma" userId="cf428174-95ba-4576-8554-3a3b8ffa52b7" providerId="ADAL" clId="{62F914D1-FC69-464C-8D17-DB21A442058A}" dt="2024-07-08T01:57:20.722" v="135"/>
          <ac:spMkLst>
            <pc:docMk/>
            <pc:sldMk cId="4133436097" sldId="347"/>
            <ac:spMk id="7" creationId="{EDFFB60E-C3DD-4C9D-87BD-CDFE82CA0A02}"/>
          </ac:spMkLst>
        </pc:spChg>
        <pc:spChg chg="add del mod">
          <ac:chgData name="Teuku Raja Irfan Radarma" userId="cf428174-95ba-4576-8554-3a3b8ffa52b7" providerId="ADAL" clId="{62F914D1-FC69-464C-8D17-DB21A442058A}" dt="2024-07-08T01:57:14.802" v="134" actId="478"/>
          <ac:spMkLst>
            <pc:docMk/>
            <pc:sldMk cId="4133436097" sldId="347"/>
            <ac:spMk id="8" creationId="{D9AD03DF-0B0C-46DE-A2D2-F5B7CB585DDF}"/>
          </ac:spMkLst>
        </pc:spChg>
        <pc:spChg chg="add mod">
          <ac:chgData name="Teuku Raja Irfan Radarma" userId="cf428174-95ba-4576-8554-3a3b8ffa52b7" providerId="ADAL" clId="{62F914D1-FC69-464C-8D17-DB21A442058A}" dt="2024-07-08T01:57:50.585" v="150" actId="1076"/>
          <ac:spMkLst>
            <pc:docMk/>
            <pc:sldMk cId="4133436097" sldId="347"/>
            <ac:spMk id="9" creationId="{F72DD867-6498-4298-AA39-0DBA5D09F404}"/>
          </ac:spMkLst>
        </pc:spChg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1838719807" sldId="348"/>
        </pc:sldMkLst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521323310" sldId="349"/>
        </pc:sldMkLst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2433055692" sldId="350"/>
        </pc:sldMkLst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2401217544" sldId="351"/>
        </pc:sldMkLst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4053031945" sldId="353"/>
        </pc:sldMkLst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1318110064" sldId="354"/>
        </pc:sldMkLst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3407232921" sldId="355"/>
        </pc:sldMkLst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1255592341" sldId="357"/>
        </pc:sldMkLst>
      </pc:sldChg>
      <pc:sldChg chg="add del">
        <pc:chgData name="Teuku Raja Irfan Radarma" userId="cf428174-95ba-4576-8554-3a3b8ffa52b7" providerId="ADAL" clId="{62F914D1-FC69-464C-8D17-DB21A442058A}" dt="2024-07-08T01:58:42.360" v="187" actId="47"/>
        <pc:sldMkLst>
          <pc:docMk/>
          <pc:sldMk cId="2172994543" sldId="358"/>
        </pc:sldMkLst>
      </pc:sldChg>
      <pc:sldChg chg="delSp modSp mod">
        <pc:chgData name="Teuku Raja Irfan Radarma" userId="cf428174-95ba-4576-8554-3a3b8ffa52b7" providerId="ADAL" clId="{62F914D1-FC69-464C-8D17-DB21A442058A}" dt="2024-07-08T02:01:15.144" v="459" actId="20577"/>
        <pc:sldMkLst>
          <pc:docMk/>
          <pc:sldMk cId="330924077" sldId="359"/>
        </pc:sldMkLst>
        <pc:spChg chg="mod">
          <ac:chgData name="Teuku Raja Irfan Radarma" userId="cf428174-95ba-4576-8554-3a3b8ffa52b7" providerId="ADAL" clId="{62F914D1-FC69-464C-8D17-DB21A442058A}" dt="2024-07-08T02:01:15.144" v="459" actId="20577"/>
          <ac:spMkLst>
            <pc:docMk/>
            <pc:sldMk cId="330924077" sldId="359"/>
            <ac:spMk id="4" creationId="{BEBE1C5A-F890-4EFC-B831-D04C39EF1AC0}"/>
          </ac:spMkLst>
        </pc:spChg>
        <pc:spChg chg="del">
          <ac:chgData name="Teuku Raja Irfan Radarma" userId="cf428174-95ba-4576-8554-3a3b8ffa52b7" providerId="ADAL" clId="{62F914D1-FC69-464C-8D17-DB21A442058A}" dt="2024-07-08T01:58:53.988" v="189" actId="478"/>
          <ac:spMkLst>
            <pc:docMk/>
            <pc:sldMk cId="330924077" sldId="359"/>
            <ac:spMk id="8" creationId="{D00ECADA-9FF5-48FE-AB0C-3A0264A1AA5C}"/>
          </ac:spMkLst>
        </pc:spChg>
        <pc:picChg chg="del">
          <ac:chgData name="Teuku Raja Irfan Radarma" userId="cf428174-95ba-4576-8554-3a3b8ffa52b7" providerId="ADAL" clId="{62F914D1-FC69-464C-8D17-DB21A442058A}" dt="2024-07-08T01:58:50.756" v="188" actId="478"/>
          <ac:picMkLst>
            <pc:docMk/>
            <pc:sldMk cId="330924077" sldId="359"/>
            <ac:picMk id="5" creationId="{DF2EB447-4DE2-4974-8A76-C04203E46DD0}"/>
          </ac:picMkLst>
        </pc:picChg>
      </pc:sldChg>
    </pc:docChg>
  </pc:docChgLst>
</pc:chgInfo>
</file>

<file path=ppt/media/hdphoto1.wdp>
</file>

<file path=ppt/media/image1.jpg>
</file>

<file path=ppt/media/image2.png>
</file>

<file path=ppt/media/image3.jpe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B011F-D7B6-4AA5-96DB-211285231097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C40E93-FF8B-448D-BBEA-F69485674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219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B156A4-E5DC-BD9E-0277-60026C66B37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81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err="1"/>
              <a:t>gambar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CE7D8F-8D59-78B8-97D8-AA1D3D293B00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Black and white 3D wave design">
            <a:extLst>
              <a:ext uri="{FF2B5EF4-FFF2-40B4-BE49-F238E27FC236}">
                <a16:creationId xmlns:a16="http://schemas.microsoft.com/office/drawing/2014/main" id="{A355B9C9-62AF-74CB-DD64-6E68C347AA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2" b="18638"/>
          <a:stretch/>
        </p:blipFill>
        <p:spPr>
          <a:xfrm>
            <a:off x="0" y="3429000"/>
            <a:ext cx="121920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8DAEF-925F-5505-B516-1E35B4B57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375" y="3429000"/>
            <a:ext cx="9144000" cy="971551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168B28-1F01-2FE5-5F22-7A39033B9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75" y="4400551"/>
            <a:ext cx="9144000" cy="1586467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E4D30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60B2D-CEA2-41AE-A645-252274BF3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C5E43-CB27-49BC-9DB7-94D08E11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58E01D-DC36-7F62-6787-C7D44BBAE6BF}"/>
              </a:ext>
            </a:extLst>
          </p:cNvPr>
          <p:cNvSpPr/>
          <p:nvPr userDrawn="1"/>
        </p:nvSpPr>
        <p:spPr>
          <a:xfrm>
            <a:off x="0" y="3181351"/>
            <a:ext cx="12192000" cy="247649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CB65A2-F0D1-50E5-D300-FA692A0819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BD6353-9C57-985F-CA0D-9FE168345B41}"/>
              </a:ext>
            </a:extLst>
          </p:cNvPr>
          <p:cNvSpPr txBox="1"/>
          <p:nvPr userDrawn="1"/>
        </p:nvSpPr>
        <p:spPr>
          <a:xfrm>
            <a:off x="821285" y="5987018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506968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F4E34C-3DBB-E858-47C3-68A12A3B4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EAC0A-8994-E667-28A8-BC08BB60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9ED37-C602-70E8-A682-FF5465E27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4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477C2-2768-98B0-D674-F152E5CF8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5BF90-F561-63B7-96CC-31B426784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228BE-E891-B74B-F5EF-3894938C5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967D9-385F-34B4-C1A5-643B078A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2162B-4D97-B1C3-1432-88BFDEF81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B6EB3-DD1D-8098-2466-15E2FBB6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4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1925-552C-C9C0-0DE6-8B703D98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CC4691-06F7-2B6D-3ACF-957758B43E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9DB517-F705-71BB-6D17-355C2DE10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9A284-8754-89F8-CE20-4D91029C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10707-1F15-0831-432A-9385D550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C669E-DDDA-5194-C3B2-3EF6414B4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17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0884-9102-FB05-B313-0DB1F3D8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DF3D2F-3ED5-D4AE-F6F9-096047845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4E0E-2FA3-4E5B-3DDD-2C48307DA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BDE46-39C9-F262-C10D-C350FA96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D60A4-66C4-73A3-7158-2EA17C62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36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45FAA-2D37-9057-31D6-C08017EE92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450B0-FC44-1EA2-4C6E-8D9B1D53D3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3412B-7ECC-ACC1-4E68-267CC18E1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86721-00AB-0CC7-EF5F-03EE3AE5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6E0BF-8927-53D7-5A80-AF7FAEC34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52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lose up of a person's eye">
            <a:extLst>
              <a:ext uri="{FF2B5EF4-FFF2-40B4-BE49-F238E27FC236}">
                <a16:creationId xmlns:a16="http://schemas.microsoft.com/office/drawing/2014/main" id="{7097E4FB-807E-8E70-4956-74A7B808D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CB613F-A1B4-D3C7-25DC-8D05E3B7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D33C7-84C4-AE72-483B-24AB2536C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AD0E7-98AD-8F4A-8F09-61E3DF39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0453B-D8CA-A3F8-13B2-F7A61DF82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A7DC0A-71C4-5E52-9E70-C5B7695D5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985760" cy="38645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6101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074" y="1084469"/>
            <a:ext cx="5800725" cy="46772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73B85BB-CF98-A57C-3915-986D51559C89}"/>
              </a:ext>
            </a:extLst>
          </p:cNvPr>
          <p:cNvSpPr/>
          <p:nvPr userDrawn="1"/>
        </p:nvSpPr>
        <p:spPr>
          <a:xfrm>
            <a:off x="791497" y="1084469"/>
            <a:ext cx="4259363" cy="4259363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Britannic Bold" panose="020B09030607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24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221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1000"/>
            <a:biLevel thresh="2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E75-7FE4-6D39-F18B-B1386AA7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1A638-2012-C8F7-B6C4-19C8D7A24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C1D878A-61B4-78B6-AAC0-3F588E250F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343496"/>
            <a:ext cx="390832" cy="39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1C4515-3840-A960-FE52-B3F6DE635CB7}"/>
              </a:ext>
            </a:extLst>
          </p:cNvPr>
          <p:cNvSpPr/>
          <p:nvPr userDrawn="1"/>
        </p:nvSpPr>
        <p:spPr>
          <a:xfrm>
            <a:off x="838200" y="6181930"/>
            <a:ext cx="10515600" cy="90795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F53667-E945-14D4-A90C-05D1E426649F}"/>
              </a:ext>
            </a:extLst>
          </p:cNvPr>
          <p:cNvSpPr txBox="1"/>
          <p:nvPr userDrawn="1"/>
        </p:nvSpPr>
        <p:spPr>
          <a:xfrm>
            <a:off x="1229032" y="6369635"/>
            <a:ext cx="333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Teknik Audit </a:t>
            </a:r>
            <a:r>
              <a:rPr lang="en-US" sz="1600" dirty="0" err="1"/>
              <a:t>Berbantuan</a:t>
            </a:r>
            <a:r>
              <a:rPr lang="en-US" sz="1600" dirty="0"/>
              <a:t> </a:t>
            </a:r>
            <a:r>
              <a:rPr lang="en-US" sz="1600" dirty="0" err="1"/>
              <a:t>Komputer</a:t>
            </a:r>
            <a:endParaRPr 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8BFCB-A454-9040-8DBF-4E9479BE3D05}"/>
              </a:ext>
            </a:extLst>
          </p:cNvPr>
          <p:cNvSpPr txBox="1"/>
          <p:nvPr userDrawn="1"/>
        </p:nvSpPr>
        <p:spPr>
          <a:xfrm>
            <a:off x="4038600" y="6382921"/>
            <a:ext cx="4114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4051033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n abstract circuit line pattern">
            <a:extLst>
              <a:ext uri="{FF2B5EF4-FFF2-40B4-BE49-F238E27FC236}">
                <a16:creationId xmlns:a16="http://schemas.microsoft.com/office/drawing/2014/main" id="{2E3B5FA6-2D9D-F25E-D8E6-3606BD33D9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0" r="13390"/>
          <a:stretch/>
        </p:blipFill>
        <p:spPr>
          <a:xfrm>
            <a:off x="4673600" y="12383"/>
            <a:ext cx="7530044" cy="6858000"/>
          </a:xfrm>
          <a:prstGeom prst="rect">
            <a:avLst/>
          </a:prstGeom>
        </p:spPr>
      </p:pic>
      <p:sp>
        <p:nvSpPr>
          <p:cNvPr id="9" name="Rectangle: Top Corners One Rounded and One Snipped 8">
            <a:extLst>
              <a:ext uri="{FF2B5EF4-FFF2-40B4-BE49-F238E27FC236}">
                <a16:creationId xmlns:a16="http://schemas.microsoft.com/office/drawing/2014/main" id="{FC9CD173-9628-4C1C-B2C0-F3C9483E2467}"/>
              </a:ext>
            </a:extLst>
          </p:cNvPr>
          <p:cNvSpPr/>
          <p:nvPr userDrawn="1"/>
        </p:nvSpPr>
        <p:spPr>
          <a:xfrm rot="5400000">
            <a:off x="647700" y="-647700"/>
            <a:ext cx="6858000" cy="8153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4424C-1456-7F97-A7D5-3DFD9B8CD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881"/>
            <a:ext cx="620268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E1FD0-24D3-2D6F-5433-75B6F1C96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620268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E4D30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53B8-72CD-0A6A-3B80-9F5393F6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71FB3-C06E-7810-07B1-3767D5B9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B63C4CD-A611-EAA3-45C7-78686547DD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28240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527D52-8D29-D3D2-5F30-3F229C472DEE}"/>
              </a:ext>
            </a:extLst>
          </p:cNvPr>
          <p:cNvCxnSpPr>
            <a:endCxn id="9" idx="3"/>
          </p:cNvCxnSpPr>
          <p:nvPr userDrawn="1"/>
        </p:nvCxnSpPr>
        <p:spPr>
          <a:xfrm>
            <a:off x="8153400" y="0"/>
            <a:ext cx="0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B7E5C7-ECC4-BCC4-E23E-CB22CCFC232D}"/>
              </a:ext>
            </a:extLst>
          </p:cNvPr>
          <p:cNvCxnSpPr>
            <a:cxnSpLocks/>
            <a:stCxn id="9" idx="3"/>
          </p:cNvCxnSpPr>
          <p:nvPr userDrawn="1"/>
        </p:nvCxnSpPr>
        <p:spPr>
          <a:xfrm flipH="1">
            <a:off x="4736592" y="3429000"/>
            <a:ext cx="3416808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023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339DA-2C22-495A-2050-6632D4241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6BE6-213D-EF68-7FCB-613DB5BCFF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32821-2212-FFB9-8249-88BDBE3D9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76F88-C5C8-264D-104C-A8C264A8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D97FB-8025-8A85-C4AA-B9128331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09E2AB-897E-B2A9-EB39-1CFF362F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20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C6799-6B4B-00CC-0737-327765019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FFA02-90BB-B2B5-F035-1C834F47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53401-9F40-AD3E-0626-D55823BF1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0E4F6A-F81F-0E7F-8D54-856873A1D9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BA935B-D069-9460-4459-BF4D1D493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A9E23-9F18-ED1A-5DF1-9B0659DCB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1A36E-FBBF-9DCF-9938-2599539D8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5949C8-15FA-726E-9C27-0DC40D7C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50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EF09-B442-1926-2CD5-24B30BDBF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2F290-9AE9-8C71-BA7A-CE5ABDFDC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6E5225-F528-20C2-D92B-5FEE9853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C12FF7-F415-B014-9D3D-942DAC5CA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1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080A8-208E-A677-1C33-0E1B94723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B18EC-BA8C-2AAB-5F85-DCCDD612B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D497-36B7-7E15-015E-68D649EB9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D94E0-D630-F30C-38E4-A05C88E3F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CE704-8EE5-E145-606D-E803784D13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79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63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E5C2036-BD6E-3793-4543-1B984AA16F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01" b="30401"/>
          <a:stretch/>
        </p:blipFill>
        <p:spPr>
          <a:xfrm>
            <a:off x="0" y="0"/>
            <a:ext cx="12192000" cy="31813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17BBDE0-3A4E-3EA2-60B0-F9756E347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Asersi</a:t>
            </a:r>
            <a:r>
              <a:rPr lang="en-US" dirty="0"/>
              <a:t> </a:t>
            </a:r>
            <a:r>
              <a:rPr lang="en-US" dirty="0" err="1"/>
              <a:t>Manajemen</a:t>
            </a:r>
            <a:r>
              <a:rPr lang="en-US" dirty="0"/>
              <a:t> dan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Penjualan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FCC89D4-8169-77D5-D53F-1E998B469C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Teknik Audit </a:t>
            </a:r>
            <a:r>
              <a:rPr lang="en-US" dirty="0" err="1"/>
              <a:t>Berbantuan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US" dirty="0"/>
          </a:p>
          <a:p>
            <a:r>
              <a:rPr lang="en-US" dirty="0" err="1"/>
              <a:t>Minggu</a:t>
            </a:r>
            <a:r>
              <a:rPr lang="en-US" dirty="0"/>
              <a:t> ke-13</a:t>
            </a:r>
          </a:p>
        </p:txBody>
      </p:sp>
    </p:spTree>
    <p:extLst>
      <p:ext uri="{BB962C8B-B14F-4D97-AF65-F5344CB8AC3E}">
        <p14:creationId xmlns:p14="http://schemas.microsoft.com/office/powerpoint/2010/main" val="91161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79CBE2-7ADF-23F1-83BE-26DF183A5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Rekap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Penjualan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Pembelian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Latihan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Pembelian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7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19">
            <a:extLst>
              <a:ext uri="{FF2B5EF4-FFF2-40B4-BE49-F238E27FC236}">
                <a16:creationId xmlns:a16="http://schemas.microsoft.com/office/drawing/2014/main" id="{FAAF59D4-F834-45D2-BAD4-DB1C0643BC31}"/>
              </a:ext>
            </a:extLst>
          </p:cNvPr>
          <p:cNvSpPr/>
          <p:nvPr/>
        </p:nvSpPr>
        <p:spPr>
          <a:xfrm>
            <a:off x="2862698" y="1293197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44" name="Freeform 23">
            <a:extLst>
              <a:ext uri="{FF2B5EF4-FFF2-40B4-BE49-F238E27FC236}">
                <a16:creationId xmlns:a16="http://schemas.microsoft.com/office/drawing/2014/main" id="{03791770-870D-44A9-AB84-71799A78665D}"/>
              </a:ext>
            </a:extLst>
          </p:cNvPr>
          <p:cNvSpPr/>
          <p:nvPr/>
        </p:nvSpPr>
        <p:spPr>
          <a:xfrm>
            <a:off x="4979928" y="1302546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</a:t>
            </a:r>
            <a:endParaRPr lang="en-ID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40047C7-844B-4A3F-A64F-437D096C098C}"/>
              </a:ext>
            </a:extLst>
          </p:cNvPr>
          <p:cNvSpPr txBox="1"/>
          <p:nvPr/>
        </p:nvSpPr>
        <p:spPr>
          <a:xfrm>
            <a:off x="2979336" y="1329211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Konsep</a:t>
            </a:r>
            <a:r>
              <a:rPr lang="en-US" sz="1600" dirty="0">
                <a:solidFill>
                  <a:schemeClr val="bg1"/>
                </a:solidFill>
              </a:rPr>
              <a:t> Audit dan TABK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F772BDB-296C-4CDA-A575-30E2A4259153}"/>
              </a:ext>
            </a:extLst>
          </p:cNvPr>
          <p:cNvSpPr txBox="1"/>
          <p:nvPr/>
        </p:nvSpPr>
        <p:spPr>
          <a:xfrm>
            <a:off x="1596705" y="1186890"/>
            <a:ext cx="10931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 err="1"/>
              <a:t>Jenis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 err="1"/>
              <a:t>Tahap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/>
              <a:t>Peran TABK</a:t>
            </a:r>
            <a:endParaRPr lang="en-ID" sz="1200" dirty="0"/>
          </a:p>
        </p:txBody>
      </p:sp>
      <p:sp>
        <p:nvSpPr>
          <p:cNvPr id="56" name="Freeform 19">
            <a:extLst>
              <a:ext uri="{FF2B5EF4-FFF2-40B4-BE49-F238E27FC236}">
                <a16:creationId xmlns:a16="http://schemas.microsoft.com/office/drawing/2014/main" id="{B29B573F-C9DE-44EF-A6D4-780F04058B90}"/>
              </a:ext>
            </a:extLst>
          </p:cNvPr>
          <p:cNvSpPr/>
          <p:nvPr/>
        </p:nvSpPr>
        <p:spPr>
          <a:xfrm>
            <a:off x="6624573" y="1293197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57" name="Freeform 23">
            <a:extLst>
              <a:ext uri="{FF2B5EF4-FFF2-40B4-BE49-F238E27FC236}">
                <a16:creationId xmlns:a16="http://schemas.microsoft.com/office/drawing/2014/main" id="{99FD91A3-C023-465C-AB16-FCE686B9913F}"/>
              </a:ext>
            </a:extLst>
          </p:cNvPr>
          <p:cNvSpPr/>
          <p:nvPr/>
        </p:nvSpPr>
        <p:spPr>
          <a:xfrm>
            <a:off x="6570098" y="1302546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sz="1600" dirty="0"/>
              <a:t>9-10</a:t>
            </a:r>
            <a:endParaRPr lang="en-ID" sz="14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A9032-0522-445C-A1D5-4FBAD3B18194}"/>
              </a:ext>
            </a:extLst>
          </p:cNvPr>
          <p:cNvSpPr txBox="1"/>
          <p:nvPr/>
        </p:nvSpPr>
        <p:spPr>
          <a:xfrm>
            <a:off x="7208206" y="1329211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Data, </a:t>
            </a:r>
            <a:r>
              <a:rPr lang="en-US" sz="1600" dirty="0" err="1">
                <a:solidFill>
                  <a:schemeClr val="bg1"/>
                </a:solidFill>
              </a:rPr>
              <a:t>Tabel</a:t>
            </a:r>
            <a:r>
              <a:rPr lang="en-US" sz="1600" dirty="0">
                <a:solidFill>
                  <a:schemeClr val="bg1"/>
                </a:solidFill>
              </a:rPr>
              <a:t>, dan Query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60" name="Freeform 19">
            <a:extLst>
              <a:ext uri="{FF2B5EF4-FFF2-40B4-BE49-F238E27FC236}">
                <a16:creationId xmlns:a16="http://schemas.microsoft.com/office/drawing/2014/main" id="{6D347F70-9E5A-43EB-B1CC-8534A5C73067}"/>
              </a:ext>
            </a:extLst>
          </p:cNvPr>
          <p:cNvSpPr/>
          <p:nvPr/>
        </p:nvSpPr>
        <p:spPr>
          <a:xfrm>
            <a:off x="2862698" y="2150859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61" name="Freeform 23">
            <a:extLst>
              <a:ext uri="{FF2B5EF4-FFF2-40B4-BE49-F238E27FC236}">
                <a16:creationId xmlns:a16="http://schemas.microsoft.com/office/drawing/2014/main" id="{866464B7-25BE-4C6A-89AA-50DE4E7FB6F5}"/>
              </a:ext>
            </a:extLst>
          </p:cNvPr>
          <p:cNvSpPr/>
          <p:nvPr/>
        </p:nvSpPr>
        <p:spPr>
          <a:xfrm>
            <a:off x="4979928" y="2160208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2</a:t>
            </a:r>
            <a:endParaRPr lang="en-ID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4043BB8-68C5-4514-B91B-57A72A4CC51F}"/>
              </a:ext>
            </a:extLst>
          </p:cNvPr>
          <p:cNvSpPr txBox="1"/>
          <p:nvPr/>
        </p:nvSpPr>
        <p:spPr>
          <a:xfrm>
            <a:off x="2979336" y="2186873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Pengolahan</a:t>
            </a:r>
            <a:r>
              <a:rPr lang="en-US" sz="1600" dirty="0">
                <a:solidFill>
                  <a:schemeClr val="bg1"/>
                </a:solidFill>
              </a:rPr>
              <a:t> Data </a:t>
            </a:r>
            <a:r>
              <a:rPr lang="en-US" sz="1600" dirty="0" err="1">
                <a:solidFill>
                  <a:schemeClr val="bg1"/>
                </a:solidFill>
              </a:rPr>
              <a:t>Elektronik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AAD1113-84C0-4E4F-BAD7-57B2F7E870C1}"/>
              </a:ext>
            </a:extLst>
          </p:cNvPr>
          <p:cNvSpPr txBox="1"/>
          <p:nvPr/>
        </p:nvSpPr>
        <p:spPr>
          <a:xfrm>
            <a:off x="808862" y="2227156"/>
            <a:ext cx="18809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Pengolahan</a:t>
            </a:r>
            <a:r>
              <a:rPr lang="en-US" sz="1200" dirty="0"/>
              <a:t> Data</a:t>
            </a:r>
          </a:p>
          <a:p>
            <a:pPr algn="r"/>
            <a:r>
              <a:rPr lang="en-US" sz="1200" dirty="0" err="1"/>
              <a:t>Fungsi</a:t>
            </a:r>
            <a:r>
              <a:rPr lang="en-US" sz="1200" dirty="0"/>
              <a:t> </a:t>
            </a:r>
            <a:r>
              <a:rPr lang="en-US" sz="1200" dirty="0" err="1"/>
              <a:t>Pengolahan</a:t>
            </a:r>
            <a:r>
              <a:rPr lang="en-US" sz="1200" dirty="0"/>
              <a:t> Data</a:t>
            </a:r>
            <a:endParaRPr lang="en-ID" sz="1200" dirty="0"/>
          </a:p>
        </p:txBody>
      </p:sp>
      <p:sp>
        <p:nvSpPr>
          <p:cNvPr id="64" name="Freeform 19">
            <a:extLst>
              <a:ext uri="{FF2B5EF4-FFF2-40B4-BE49-F238E27FC236}">
                <a16:creationId xmlns:a16="http://schemas.microsoft.com/office/drawing/2014/main" id="{C5A53A20-A941-4531-8593-0A7B3A41BBF9}"/>
              </a:ext>
            </a:extLst>
          </p:cNvPr>
          <p:cNvSpPr/>
          <p:nvPr/>
        </p:nvSpPr>
        <p:spPr>
          <a:xfrm>
            <a:off x="2862698" y="300398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65" name="Freeform 23">
            <a:extLst>
              <a:ext uri="{FF2B5EF4-FFF2-40B4-BE49-F238E27FC236}">
                <a16:creationId xmlns:a16="http://schemas.microsoft.com/office/drawing/2014/main" id="{005DE724-CEAD-4066-8DB5-4092F221A4CD}"/>
              </a:ext>
            </a:extLst>
          </p:cNvPr>
          <p:cNvSpPr/>
          <p:nvPr/>
        </p:nvSpPr>
        <p:spPr>
          <a:xfrm>
            <a:off x="4979928" y="301333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3-4</a:t>
            </a:r>
            <a:endParaRPr lang="en-ID" sz="14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9531F7F-A1E4-4804-8E24-D3A846B8D616}"/>
              </a:ext>
            </a:extLst>
          </p:cNvPr>
          <p:cNvSpPr txBox="1"/>
          <p:nvPr/>
        </p:nvSpPr>
        <p:spPr>
          <a:xfrm>
            <a:off x="2979336" y="303999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Pengendalian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Aplikasi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39DCD07-5421-47CB-B152-483FDBB361BE}"/>
              </a:ext>
            </a:extLst>
          </p:cNvPr>
          <p:cNvSpPr txBox="1"/>
          <p:nvPr/>
        </p:nvSpPr>
        <p:spPr>
          <a:xfrm>
            <a:off x="486722" y="2895016"/>
            <a:ext cx="2203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Pengendalian</a:t>
            </a:r>
            <a:r>
              <a:rPr lang="en-US" sz="1200" dirty="0"/>
              <a:t> </a:t>
            </a:r>
            <a:r>
              <a:rPr lang="en-US" sz="1200" dirty="0" err="1"/>
              <a:t>Aplikasi</a:t>
            </a:r>
            <a:endParaRPr lang="en-US" sz="1200" dirty="0"/>
          </a:p>
          <a:p>
            <a:pPr algn="r"/>
            <a:r>
              <a:rPr lang="en-US" sz="1200" dirty="0"/>
              <a:t>Data Validation (Ms. Excel)</a:t>
            </a:r>
          </a:p>
          <a:p>
            <a:pPr algn="r"/>
            <a:r>
              <a:rPr lang="en-US" sz="1200" dirty="0" err="1"/>
              <a:t>Studi</a:t>
            </a:r>
            <a:r>
              <a:rPr lang="en-US" sz="1200" dirty="0"/>
              <a:t> </a:t>
            </a:r>
            <a:r>
              <a:rPr lang="en-US" sz="1200" dirty="0" err="1"/>
              <a:t>Kasus</a:t>
            </a:r>
            <a:endParaRPr lang="en-ID" sz="1200" dirty="0"/>
          </a:p>
        </p:txBody>
      </p:sp>
      <p:sp>
        <p:nvSpPr>
          <p:cNvPr id="68" name="Freeform 19">
            <a:extLst>
              <a:ext uri="{FF2B5EF4-FFF2-40B4-BE49-F238E27FC236}">
                <a16:creationId xmlns:a16="http://schemas.microsoft.com/office/drawing/2014/main" id="{4BBCD3B8-0AB2-479C-BAF9-C4580C95CA4B}"/>
              </a:ext>
            </a:extLst>
          </p:cNvPr>
          <p:cNvSpPr/>
          <p:nvPr/>
        </p:nvSpPr>
        <p:spPr>
          <a:xfrm>
            <a:off x="2862698" y="3870994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9" name="Freeform 23">
            <a:extLst>
              <a:ext uri="{FF2B5EF4-FFF2-40B4-BE49-F238E27FC236}">
                <a16:creationId xmlns:a16="http://schemas.microsoft.com/office/drawing/2014/main" id="{70773144-1A27-4013-8625-C02FF414DBEF}"/>
              </a:ext>
            </a:extLst>
          </p:cNvPr>
          <p:cNvSpPr/>
          <p:nvPr/>
        </p:nvSpPr>
        <p:spPr>
          <a:xfrm>
            <a:off x="4979928" y="3880343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5</a:t>
            </a:r>
            <a:endParaRPr lang="en-ID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05DBEBE-E72A-42DA-8852-A4BA906CE685}"/>
              </a:ext>
            </a:extLst>
          </p:cNvPr>
          <p:cNvSpPr txBox="1"/>
          <p:nvPr/>
        </p:nvSpPr>
        <p:spPr>
          <a:xfrm>
            <a:off x="2979336" y="3914985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Impor</a:t>
            </a:r>
            <a:r>
              <a:rPr lang="en-US" sz="1600" dirty="0">
                <a:solidFill>
                  <a:schemeClr val="bg1"/>
                </a:solidFill>
              </a:rPr>
              <a:t> dan </a:t>
            </a:r>
            <a:r>
              <a:rPr lang="en-US" sz="1600" dirty="0" err="1">
                <a:solidFill>
                  <a:schemeClr val="bg1"/>
                </a:solidFill>
              </a:rPr>
              <a:t>Ekspor</a:t>
            </a:r>
            <a:r>
              <a:rPr lang="en-US" sz="1600" dirty="0">
                <a:solidFill>
                  <a:schemeClr val="bg1"/>
                </a:solidFill>
              </a:rPr>
              <a:t> Data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4F30664-FE91-48A4-ABF5-2E804ACC6458}"/>
              </a:ext>
            </a:extLst>
          </p:cNvPr>
          <p:cNvSpPr txBox="1"/>
          <p:nvPr/>
        </p:nvSpPr>
        <p:spPr>
          <a:xfrm>
            <a:off x="50800" y="3976539"/>
            <a:ext cx="2639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Impor</a:t>
            </a:r>
            <a:r>
              <a:rPr lang="en-US" sz="1200" dirty="0"/>
              <a:t> – </a:t>
            </a:r>
            <a:r>
              <a:rPr lang="en-US" sz="1200" dirty="0" err="1"/>
              <a:t>Ekspor</a:t>
            </a:r>
            <a:r>
              <a:rPr lang="en-US" sz="1200" dirty="0"/>
              <a:t> data (Ms. Excel)</a:t>
            </a:r>
          </a:p>
          <a:p>
            <a:pPr algn="r"/>
            <a:r>
              <a:rPr lang="en-US" sz="1200" dirty="0" err="1"/>
              <a:t>Menguji</a:t>
            </a:r>
            <a:r>
              <a:rPr lang="en-US" sz="1200" dirty="0"/>
              <a:t> Hasil </a:t>
            </a:r>
            <a:r>
              <a:rPr lang="en-US" sz="1200" dirty="0" err="1"/>
              <a:t>Impor</a:t>
            </a:r>
            <a:endParaRPr lang="en-US" sz="1200" dirty="0"/>
          </a:p>
        </p:txBody>
      </p:sp>
      <p:sp>
        <p:nvSpPr>
          <p:cNvPr id="72" name="Freeform 19">
            <a:extLst>
              <a:ext uri="{FF2B5EF4-FFF2-40B4-BE49-F238E27FC236}">
                <a16:creationId xmlns:a16="http://schemas.microsoft.com/office/drawing/2014/main" id="{43B506FF-DA3A-489E-B0E8-D9AAE383C7BB}"/>
              </a:ext>
            </a:extLst>
          </p:cNvPr>
          <p:cNvSpPr/>
          <p:nvPr/>
        </p:nvSpPr>
        <p:spPr>
          <a:xfrm>
            <a:off x="2862698" y="4723520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73" name="Freeform 23">
            <a:extLst>
              <a:ext uri="{FF2B5EF4-FFF2-40B4-BE49-F238E27FC236}">
                <a16:creationId xmlns:a16="http://schemas.microsoft.com/office/drawing/2014/main" id="{25584323-AEF9-4944-B3F5-34EB8ED41BC0}"/>
              </a:ext>
            </a:extLst>
          </p:cNvPr>
          <p:cNvSpPr/>
          <p:nvPr/>
        </p:nvSpPr>
        <p:spPr>
          <a:xfrm>
            <a:off x="4979928" y="4732869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6-7</a:t>
            </a:r>
            <a:endParaRPr lang="en-ID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D5B0E03-C77D-468F-9538-79E1CEB1912F}"/>
              </a:ext>
            </a:extLst>
          </p:cNvPr>
          <p:cNvSpPr txBox="1"/>
          <p:nvPr/>
        </p:nvSpPr>
        <p:spPr>
          <a:xfrm>
            <a:off x="2979336" y="4751436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</a:rPr>
              <a:t>Uji </a:t>
            </a:r>
            <a:r>
              <a:rPr lang="en-US" sz="1600" dirty="0" err="1">
                <a:solidFill>
                  <a:schemeClr val="bg1"/>
                </a:solidFill>
              </a:rPr>
              <a:t>Substantif</a:t>
            </a:r>
            <a:r>
              <a:rPr lang="en-US" sz="1600" dirty="0">
                <a:solidFill>
                  <a:schemeClr val="bg1"/>
                </a:solidFill>
              </a:rPr>
              <a:t>:</a:t>
            </a:r>
          </a:p>
          <a:p>
            <a:pPr algn="r"/>
            <a:r>
              <a:rPr lang="en-US" sz="1600" dirty="0" err="1">
                <a:solidFill>
                  <a:schemeClr val="bg1"/>
                </a:solidFill>
              </a:rPr>
              <a:t>Simulasi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Sejajar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65E0DCF-27EB-4B0E-BCDB-0FC2618F7EDC}"/>
              </a:ext>
            </a:extLst>
          </p:cNvPr>
          <p:cNvSpPr txBox="1"/>
          <p:nvPr/>
        </p:nvSpPr>
        <p:spPr>
          <a:xfrm>
            <a:off x="50800" y="4799217"/>
            <a:ext cx="2639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Simulasi</a:t>
            </a:r>
            <a:r>
              <a:rPr lang="en-US" sz="1200" dirty="0"/>
              <a:t> </a:t>
            </a:r>
            <a:r>
              <a:rPr lang="en-US" sz="1200" dirty="0" err="1"/>
              <a:t>Sejajar</a:t>
            </a:r>
            <a:endParaRPr lang="en-US" sz="1200" dirty="0"/>
          </a:p>
          <a:p>
            <a:pPr algn="r"/>
            <a:r>
              <a:rPr lang="en-ID" sz="1200" dirty="0" err="1"/>
              <a:t>Praktik</a:t>
            </a:r>
            <a:r>
              <a:rPr lang="en-ID" sz="1200" dirty="0"/>
              <a:t> </a:t>
            </a:r>
            <a:r>
              <a:rPr lang="en-ID" sz="1200" dirty="0" err="1"/>
              <a:t>Simulasi</a:t>
            </a:r>
            <a:r>
              <a:rPr lang="en-ID" sz="1200" dirty="0"/>
              <a:t> </a:t>
            </a:r>
            <a:r>
              <a:rPr lang="en-ID" sz="1200" dirty="0" err="1"/>
              <a:t>Sejajar</a:t>
            </a:r>
            <a:endParaRPr lang="en-ID" sz="1200" dirty="0"/>
          </a:p>
        </p:txBody>
      </p:sp>
      <p:sp>
        <p:nvSpPr>
          <p:cNvPr id="76" name="Freeform 19">
            <a:extLst>
              <a:ext uri="{FF2B5EF4-FFF2-40B4-BE49-F238E27FC236}">
                <a16:creationId xmlns:a16="http://schemas.microsoft.com/office/drawing/2014/main" id="{575D5EA6-6EC3-4A0E-BF70-A9348A528353}"/>
              </a:ext>
            </a:extLst>
          </p:cNvPr>
          <p:cNvSpPr/>
          <p:nvPr/>
        </p:nvSpPr>
        <p:spPr>
          <a:xfrm>
            <a:off x="6624573" y="2150859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77" name="Freeform 23">
            <a:extLst>
              <a:ext uri="{FF2B5EF4-FFF2-40B4-BE49-F238E27FC236}">
                <a16:creationId xmlns:a16="http://schemas.microsoft.com/office/drawing/2014/main" id="{7B3F157C-D614-4A18-8C61-DAEDD4053A4F}"/>
              </a:ext>
            </a:extLst>
          </p:cNvPr>
          <p:cNvSpPr/>
          <p:nvPr/>
        </p:nvSpPr>
        <p:spPr>
          <a:xfrm>
            <a:off x="6570098" y="2160208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sz="1400" dirty="0"/>
              <a:t>11-12</a:t>
            </a:r>
            <a:endParaRPr lang="en-ID" sz="1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B41A676-5EB8-4F24-8FD4-98A11980D553}"/>
              </a:ext>
            </a:extLst>
          </p:cNvPr>
          <p:cNvSpPr txBox="1"/>
          <p:nvPr/>
        </p:nvSpPr>
        <p:spPr>
          <a:xfrm>
            <a:off x="7208206" y="2186873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Pengujian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Analitik</a:t>
            </a:r>
            <a:r>
              <a:rPr lang="en-US" sz="1600" dirty="0">
                <a:solidFill>
                  <a:schemeClr val="bg1"/>
                </a:solidFill>
              </a:rPr>
              <a:t> dan Sampling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79" name="Freeform 19">
            <a:extLst>
              <a:ext uri="{FF2B5EF4-FFF2-40B4-BE49-F238E27FC236}">
                <a16:creationId xmlns:a16="http://schemas.microsoft.com/office/drawing/2014/main" id="{5CBF8611-E6AE-4199-A490-F53C73C2E7E9}"/>
              </a:ext>
            </a:extLst>
          </p:cNvPr>
          <p:cNvSpPr/>
          <p:nvPr/>
        </p:nvSpPr>
        <p:spPr>
          <a:xfrm>
            <a:off x="6624573" y="300398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0" name="Freeform 23">
            <a:extLst>
              <a:ext uri="{FF2B5EF4-FFF2-40B4-BE49-F238E27FC236}">
                <a16:creationId xmlns:a16="http://schemas.microsoft.com/office/drawing/2014/main" id="{399200F4-247C-4766-AF76-537B95C7E63B}"/>
              </a:ext>
            </a:extLst>
          </p:cNvPr>
          <p:cNvSpPr/>
          <p:nvPr/>
        </p:nvSpPr>
        <p:spPr>
          <a:xfrm>
            <a:off x="6570098" y="301333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13</a:t>
            </a:r>
            <a:endParaRPr lang="en-ID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B264170-2E8E-4448-B4FE-F025D13F37AC}"/>
              </a:ext>
            </a:extLst>
          </p:cNvPr>
          <p:cNvSpPr txBox="1"/>
          <p:nvPr/>
        </p:nvSpPr>
        <p:spPr>
          <a:xfrm>
            <a:off x="7208206" y="303999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Uji </a:t>
            </a:r>
            <a:r>
              <a:rPr lang="en-US" sz="1600" dirty="0" err="1">
                <a:solidFill>
                  <a:schemeClr val="bg1"/>
                </a:solidFill>
              </a:rPr>
              <a:t>Substantif</a:t>
            </a:r>
            <a:r>
              <a:rPr lang="en-US" sz="1600" dirty="0">
                <a:solidFill>
                  <a:schemeClr val="bg1"/>
                </a:solidFill>
              </a:rPr>
              <a:t>:</a:t>
            </a:r>
          </a:p>
          <a:p>
            <a:r>
              <a:rPr lang="en-US" sz="1600" dirty="0" err="1">
                <a:solidFill>
                  <a:schemeClr val="bg1"/>
                </a:solidFill>
              </a:rPr>
              <a:t>Siklus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Penjualan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82" name="Freeform 19">
            <a:extLst>
              <a:ext uri="{FF2B5EF4-FFF2-40B4-BE49-F238E27FC236}">
                <a16:creationId xmlns:a16="http://schemas.microsoft.com/office/drawing/2014/main" id="{167A69DF-CFF9-4F99-8751-B82EF8C87256}"/>
              </a:ext>
            </a:extLst>
          </p:cNvPr>
          <p:cNvSpPr/>
          <p:nvPr/>
        </p:nvSpPr>
        <p:spPr>
          <a:xfrm>
            <a:off x="6624573" y="3861645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3" name="Freeform 23">
            <a:extLst>
              <a:ext uri="{FF2B5EF4-FFF2-40B4-BE49-F238E27FC236}">
                <a16:creationId xmlns:a16="http://schemas.microsoft.com/office/drawing/2014/main" id="{FD7DA3C9-FB95-400E-AA1B-ACD5DBE8AA3F}"/>
              </a:ext>
            </a:extLst>
          </p:cNvPr>
          <p:cNvSpPr/>
          <p:nvPr/>
        </p:nvSpPr>
        <p:spPr>
          <a:xfrm>
            <a:off x="6570098" y="3870994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14</a:t>
            </a:r>
            <a:endParaRPr lang="en-ID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D6AEE9E-0900-456C-8B9D-67B3FB357C82}"/>
              </a:ext>
            </a:extLst>
          </p:cNvPr>
          <p:cNvSpPr txBox="1"/>
          <p:nvPr/>
        </p:nvSpPr>
        <p:spPr>
          <a:xfrm>
            <a:off x="7208206" y="3897659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Uji </a:t>
            </a:r>
            <a:r>
              <a:rPr lang="en-US" sz="1600" dirty="0" err="1">
                <a:solidFill>
                  <a:schemeClr val="bg1"/>
                </a:solidFill>
              </a:rPr>
              <a:t>Substantif</a:t>
            </a:r>
            <a:r>
              <a:rPr lang="en-US" sz="1600" dirty="0">
                <a:solidFill>
                  <a:schemeClr val="bg1"/>
                </a:solidFill>
              </a:rPr>
              <a:t>:</a:t>
            </a:r>
          </a:p>
          <a:p>
            <a:r>
              <a:rPr lang="en-US" sz="1600" dirty="0" err="1">
                <a:solidFill>
                  <a:schemeClr val="bg1"/>
                </a:solidFill>
              </a:rPr>
              <a:t>Siklus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Pembelian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85" name="Freeform 19">
            <a:extLst>
              <a:ext uri="{FF2B5EF4-FFF2-40B4-BE49-F238E27FC236}">
                <a16:creationId xmlns:a16="http://schemas.microsoft.com/office/drawing/2014/main" id="{40D66D92-A3DE-4E5B-B5D6-2B61BB7B2283}"/>
              </a:ext>
            </a:extLst>
          </p:cNvPr>
          <p:cNvSpPr/>
          <p:nvPr/>
        </p:nvSpPr>
        <p:spPr>
          <a:xfrm>
            <a:off x="6624573" y="4731736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6" name="Freeform 23">
            <a:extLst>
              <a:ext uri="{FF2B5EF4-FFF2-40B4-BE49-F238E27FC236}">
                <a16:creationId xmlns:a16="http://schemas.microsoft.com/office/drawing/2014/main" id="{9CD9E994-DFB4-44C8-B72C-0579257334C0}"/>
              </a:ext>
            </a:extLst>
          </p:cNvPr>
          <p:cNvSpPr/>
          <p:nvPr/>
        </p:nvSpPr>
        <p:spPr>
          <a:xfrm>
            <a:off x="6570098" y="4741085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15</a:t>
            </a:r>
            <a:endParaRPr lang="en-ID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16DD07B-4E38-48B4-B743-BF369E24DBE9}"/>
              </a:ext>
            </a:extLst>
          </p:cNvPr>
          <p:cNvSpPr txBox="1"/>
          <p:nvPr/>
        </p:nvSpPr>
        <p:spPr>
          <a:xfrm>
            <a:off x="7208206" y="4767750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r>
              <a:rPr lang="en-US" sz="1600" dirty="0">
                <a:solidFill>
                  <a:srgbClr val="020294"/>
                </a:solidFill>
              </a:rPr>
              <a:t>Kas dan </a:t>
            </a:r>
            <a:r>
              <a:rPr lang="en-US" sz="1600" dirty="0" err="1">
                <a:solidFill>
                  <a:srgbClr val="020294"/>
                </a:solidFill>
              </a:rPr>
              <a:t>Aset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Tetap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FA3501D-A108-4E0E-B99B-0CA381F45554}"/>
              </a:ext>
            </a:extLst>
          </p:cNvPr>
          <p:cNvSpPr txBox="1"/>
          <p:nvPr/>
        </p:nvSpPr>
        <p:spPr>
          <a:xfrm>
            <a:off x="9434386" y="2147481"/>
            <a:ext cx="1937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Pengujian</a:t>
            </a:r>
            <a:r>
              <a:rPr lang="en-US" sz="1200" dirty="0"/>
              <a:t> </a:t>
            </a:r>
            <a:r>
              <a:rPr lang="en-US" sz="1200" dirty="0" err="1"/>
              <a:t>Analitik</a:t>
            </a:r>
            <a:endParaRPr lang="en-US" sz="1200" dirty="0"/>
          </a:p>
          <a:p>
            <a:r>
              <a:rPr lang="en-US" sz="1200" dirty="0" err="1"/>
              <a:t>Konsep</a:t>
            </a:r>
            <a:r>
              <a:rPr lang="en-US" sz="1200" dirty="0"/>
              <a:t> Sampling</a:t>
            </a:r>
          </a:p>
          <a:p>
            <a:r>
              <a:rPr lang="en-US" sz="1200" dirty="0" err="1"/>
              <a:t>Praktik</a:t>
            </a:r>
            <a:endParaRPr lang="en-ID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912E7E3-2EA4-4B9B-BEA3-7177A46F9C85}"/>
              </a:ext>
            </a:extLst>
          </p:cNvPr>
          <p:cNvSpPr txBox="1"/>
          <p:nvPr/>
        </p:nvSpPr>
        <p:spPr>
          <a:xfrm>
            <a:off x="9434386" y="2971540"/>
            <a:ext cx="2212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Asersi</a:t>
            </a:r>
            <a:r>
              <a:rPr lang="en-US" sz="1200" dirty="0"/>
              <a:t> </a:t>
            </a:r>
            <a:r>
              <a:rPr lang="en-US" sz="1200" dirty="0" err="1"/>
              <a:t>Manajemen</a:t>
            </a:r>
            <a:endParaRPr lang="en-US" sz="1200" dirty="0"/>
          </a:p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Siklus</a:t>
            </a:r>
            <a:r>
              <a:rPr lang="en-US" sz="1200" dirty="0"/>
              <a:t> </a:t>
            </a:r>
            <a:r>
              <a:rPr lang="en-US" sz="1200" dirty="0" err="1"/>
              <a:t>Penjualan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38EBB38-1C0D-457B-899B-8AB1DAD6992E}"/>
              </a:ext>
            </a:extLst>
          </p:cNvPr>
          <p:cNvSpPr txBox="1"/>
          <p:nvPr/>
        </p:nvSpPr>
        <p:spPr>
          <a:xfrm>
            <a:off x="9434386" y="3968563"/>
            <a:ext cx="2264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Siklus</a:t>
            </a:r>
            <a:r>
              <a:rPr lang="en-US" sz="1200" dirty="0"/>
              <a:t> </a:t>
            </a:r>
            <a:r>
              <a:rPr lang="en-US" sz="1200" dirty="0" err="1"/>
              <a:t>Pembelian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  <p:sp>
        <p:nvSpPr>
          <p:cNvPr id="96" name="Freeform 19">
            <a:extLst>
              <a:ext uri="{FF2B5EF4-FFF2-40B4-BE49-F238E27FC236}">
                <a16:creationId xmlns:a16="http://schemas.microsoft.com/office/drawing/2014/main" id="{B097838D-2382-4EEC-B167-47A45172E0A6}"/>
              </a:ext>
            </a:extLst>
          </p:cNvPr>
          <p:cNvSpPr/>
          <p:nvPr/>
        </p:nvSpPr>
        <p:spPr>
          <a:xfrm>
            <a:off x="2862698" y="555975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97" name="Freeform 23">
            <a:extLst>
              <a:ext uri="{FF2B5EF4-FFF2-40B4-BE49-F238E27FC236}">
                <a16:creationId xmlns:a16="http://schemas.microsoft.com/office/drawing/2014/main" id="{A2E12441-53DA-4B4B-B08F-21F090ABD92D}"/>
              </a:ext>
            </a:extLst>
          </p:cNvPr>
          <p:cNvSpPr/>
          <p:nvPr/>
        </p:nvSpPr>
        <p:spPr>
          <a:xfrm>
            <a:off x="4979928" y="556910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8</a:t>
            </a:r>
            <a:endParaRPr lang="en-ID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650C6A8-253E-477C-BDA2-6FB7CC225D30}"/>
              </a:ext>
            </a:extLst>
          </p:cNvPr>
          <p:cNvSpPr txBox="1"/>
          <p:nvPr/>
        </p:nvSpPr>
        <p:spPr>
          <a:xfrm>
            <a:off x="2979336" y="559576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Ujian</a:t>
            </a:r>
            <a:r>
              <a:rPr lang="en-US" sz="1600" dirty="0">
                <a:solidFill>
                  <a:schemeClr val="bg1"/>
                </a:solidFill>
              </a:rPr>
              <a:t> Tengah Semester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99" name="Freeform 19">
            <a:extLst>
              <a:ext uri="{FF2B5EF4-FFF2-40B4-BE49-F238E27FC236}">
                <a16:creationId xmlns:a16="http://schemas.microsoft.com/office/drawing/2014/main" id="{7F7BCC9C-A803-46AB-9775-9384B646D5F0}"/>
              </a:ext>
            </a:extLst>
          </p:cNvPr>
          <p:cNvSpPr/>
          <p:nvPr/>
        </p:nvSpPr>
        <p:spPr>
          <a:xfrm>
            <a:off x="6624573" y="5569101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100" name="Freeform 23">
            <a:extLst>
              <a:ext uri="{FF2B5EF4-FFF2-40B4-BE49-F238E27FC236}">
                <a16:creationId xmlns:a16="http://schemas.microsoft.com/office/drawing/2014/main" id="{D33A057F-BBB1-4ABD-B56D-2079C4E82576}"/>
              </a:ext>
            </a:extLst>
          </p:cNvPr>
          <p:cNvSpPr/>
          <p:nvPr/>
        </p:nvSpPr>
        <p:spPr>
          <a:xfrm>
            <a:off x="6570098" y="5578450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16</a:t>
            </a:r>
            <a:endParaRPr lang="en-ID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2BCA423-2518-4A2A-8370-DDCDECA20147}"/>
              </a:ext>
            </a:extLst>
          </p:cNvPr>
          <p:cNvSpPr txBox="1"/>
          <p:nvPr/>
        </p:nvSpPr>
        <p:spPr>
          <a:xfrm>
            <a:off x="7208206" y="5605115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20294"/>
                </a:solidFill>
              </a:rPr>
              <a:t>Ujian</a:t>
            </a:r>
            <a:r>
              <a:rPr lang="en-US" sz="1600" dirty="0">
                <a:solidFill>
                  <a:srgbClr val="020294"/>
                </a:solidFill>
              </a:rPr>
              <a:t> Akhir Semester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F53D45A-D141-4D74-B184-9A7AAB2F7F07}"/>
              </a:ext>
            </a:extLst>
          </p:cNvPr>
          <p:cNvSpPr txBox="1"/>
          <p:nvPr/>
        </p:nvSpPr>
        <p:spPr>
          <a:xfrm>
            <a:off x="2792851" y="305694"/>
            <a:ext cx="6587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latin typeface="+mj-lt"/>
              </a:rPr>
              <a:t>Cakupan</a:t>
            </a:r>
            <a:r>
              <a:rPr lang="en-US" sz="3600" dirty="0">
                <a:latin typeface="+mj-lt"/>
              </a:rPr>
              <a:t> </a:t>
            </a:r>
            <a:r>
              <a:rPr lang="en-US" sz="3600" dirty="0" err="1">
                <a:latin typeface="+mj-lt"/>
              </a:rPr>
              <a:t>Pembelajaran</a:t>
            </a:r>
            <a:r>
              <a:rPr lang="en-US" sz="3600" dirty="0">
                <a:latin typeface="+mj-lt"/>
              </a:rPr>
              <a:t> TABK</a:t>
            </a:r>
            <a:endParaRPr lang="en-ID" sz="3600" dirty="0">
              <a:latin typeface="+mj-lt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210708D-7B72-4EDD-A52C-D313639FF66B}"/>
              </a:ext>
            </a:extLst>
          </p:cNvPr>
          <p:cNvSpPr txBox="1"/>
          <p:nvPr/>
        </p:nvSpPr>
        <p:spPr>
          <a:xfrm>
            <a:off x="9434386" y="1426174"/>
            <a:ext cx="2217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Pemanfaatan</a:t>
            </a:r>
            <a:r>
              <a:rPr lang="en-US" sz="1200" dirty="0"/>
              <a:t> SQL </a:t>
            </a:r>
            <a:r>
              <a:rPr lang="en-US" sz="1200" dirty="0" err="1"/>
              <a:t>untuk</a:t>
            </a:r>
            <a:r>
              <a:rPr lang="en-US" sz="1200" dirty="0"/>
              <a:t> Audit</a:t>
            </a:r>
            <a:endParaRPr lang="en-ID" sz="1200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E86D557-75B4-4681-AB9A-04D424E953BC}"/>
              </a:ext>
            </a:extLst>
          </p:cNvPr>
          <p:cNvSpPr txBox="1"/>
          <p:nvPr/>
        </p:nvSpPr>
        <p:spPr>
          <a:xfrm>
            <a:off x="9434386" y="4706883"/>
            <a:ext cx="1840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Audit Kas</a:t>
            </a:r>
          </a:p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Aset</a:t>
            </a:r>
            <a:r>
              <a:rPr lang="en-US" sz="1200" dirty="0"/>
              <a:t> </a:t>
            </a:r>
            <a:r>
              <a:rPr lang="en-US" sz="1200" dirty="0" err="1"/>
              <a:t>Tetap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22240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C3CA3-BDF0-4ABC-9AD6-CF7901CAF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Pembelian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A2776-FB44-4C34-9BED-44F1A475D6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395878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73A44-F584-4800-B626-F722E6535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Case – Audit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Pembelian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E8870-7654-471B-8F99-8FCC6D591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F72DD867-6498-4298-AA39-0DBA5D09F4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27847" y="1584787"/>
            <a:ext cx="10336306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Existence 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Keberadaan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Memastikan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bahwa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semua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pembelian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dicatat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benar-benar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terjadi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merupakan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pembelian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nyata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Completeness 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Kelengkapan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Memastikan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bahwa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semua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transaksi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pembelian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seharusnya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dicatat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telah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dimasukkan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dalam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catatan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keuangan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Accuracy 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Akurasi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Memastikan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bahwa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jumlah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pembelian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dicatat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sesuai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dengan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jumlah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tercantum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dalam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dokumen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pendukung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seperti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faktur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pesanan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pembelian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Cutoff 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Pemutusan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Memastikan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bahwa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pembelian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dicatat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dalam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periode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akuntansi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tepat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sehingga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tidak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transaksi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dicatat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periode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yang salah.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Classification 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Klasifikasi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Memastikan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bahwa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pembelian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diklasifikasikan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dicatat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dalam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akun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tepat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dalam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laporan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keuangan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Authorization 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Otorisasi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Memastikan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bahwa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semua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transaksi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pembelian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telah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disetujui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oleh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otoritas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berwenang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3436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EF937-23F8-4304-AE45-2D7AD1B6C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Konseptual</a:t>
            </a:r>
            <a:r>
              <a:rPr lang="en-US" dirty="0"/>
              <a:t> – think like a fraudster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1954F0-8EFF-47CC-9A84-5620A55B9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BE1C5A-F890-4EFC-B831-D04C39EF1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024" y="1690688"/>
            <a:ext cx="10050658" cy="44884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Bagaimana</a:t>
            </a:r>
            <a:r>
              <a:rPr lang="en-US" dirty="0"/>
              <a:t> fraudster </a:t>
            </a:r>
            <a:r>
              <a:rPr lang="en-US" dirty="0" err="1"/>
              <a:t>mengakali</a:t>
            </a:r>
            <a:r>
              <a:rPr lang="en-US" dirty="0"/>
              <a:t>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penjupembelian</a:t>
            </a:r>
            <a:r>
              <a:rPr lang="en-US" dirty="0"/>
              <a:t> dan </a:t>
            </a:r>
            <a:r>
              <a:rPr lang="en-US" dirty="0" err="1"/>
              <a:t>bagaimana</a:t>
            </a:r>
            <a:r>
              <a:rPr lang="en-US" dirty="0"/>
              <a:t> auditor </a:t>
            </a:r>
            <a:r>
              <a:rPr lang="en-US" dirty="0" err="1"/>
              <a:t>mendeteksinya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 err="1"/>
              <a:t>Contoh</a:t>
            </a:r>
            <a:r>
              <a:rPr lang="en-US" dirty="0"/>
              <a:t> fraud: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Pembelian</a:t>
            </a:r>
            <a:r>
              <a:rPr lang="en-US" sz="2800" dirty="0"/>
              <a:t> </a:t>
            </a:r>
            <a:r>
              <a:rPr lang="en-US" sz="2800" dirty="0" err="1"/>
              <a:t>Fiktif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Pembelian</a:t>
            </a:r>
            <a:r>
              <a:rPr lang="en-US" dirty="0"/>
              <a:t> </a:t>
            </a:r>
            <a:r>
              <a:rPr lang="en-US" dirty="0" err="1"/>
              <a:t>Berlebihan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Kickback (</a:t>
            </a:r>
            <a:r>
              <a:rPr lang="en-US" sz="2800" dirty="0" err="1"/>
              <a:t>sogokan</a:t>
            </a:r>
            <a:r>
              <a:rPr lang="en-US" sz="2800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Pembelian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</a:t>
            </a:r>
            <a:r>
              <a:rPr lang="en-US" dirty="0" err="1"/>
              <a:t>Pribadi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Double Billing</a:t>
            </a:r>
            <a:r>
              <a:rPr lang="en-US" dirty="0"/>
              <a:t> (</a:t>
            </a:r>
            <a:r>
              <a:rPr lang="en-US" dirty="0" err="1"/>
              <a:t>penagihan</a:t>
            </a:r>
            <a:r>
              <a:rPr lang="en-US" dirty="0"/>
              <a:t> </a:t>
            </a:r>
            <a:r>
              <a:rPr lang="en-US" dirty="0" err="1"/>
              <a:t>ganda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Skimming (</a:t>
            </a:r>
            <a:r>
              <a:rPr lang="en-US" sz="2800" dirty="0" err="1"/>
              <a:t>pengurangan</a:t>
            </a:r>
            <a:r>
              <a:rPr lang="en-US" sz="2800" dirty="0"/>
              <a:t>) dan </a:t>
            </a:r>
            <a:r>
              <a:rPr lang="en-US" sz="2800" dirty="0" err="1"/>
              <a:t>Pema</a:t>
            </a:r>
            <a:r>
              <a:rPr lang="en-US" dirty="0" err="1"/>
              <a:t>lsuan</a:t>
            </a:r>
            <a:r>
              <a:rPr lang="en-US" dirty="0"/>
              <a:t> </a:t>
            </a:r>
            <a:r>
              <a:rPr lang="en-US" dirty="0" err="1"/>
              <a:t>Dokumen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0924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ource Serif Pro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7389</TotalTime>
  <Words>335</Words>
  <Application>Microsoft Office PowerPoint</Application>
  <PresentationFormat>Widescreen</PresentationFormat>
  <Paragraphs>79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Britannic Bold</vt:lpstr>
      <vt:lpstr>Calibri</vt:lpstr>
      <vt:lpstr>Monotype Corsiva</vt:lpstr>
      <vt:lpstr>Segoe UI</vt:lpstr>
      <vt:lpstr>Source Serif Pro Black</vt:lpstr>
      <vt:lpstr>Office Theme</vt:lpstr>
      <vt:lpstr>Asersi Manajemen dan Siklus Penjualan</vt:lpstr>
      <vt:lpstr>PowerPoint Presentation</vt:lpstr>
      <vt:lpstr>PowerPoint Presentation</vt:lpstr>
      <vt:lpstr>Overview Siklus Pembelian</vt:lpstr>
      <vt:lpstr>Common Case – Audit Siklus Pembelian</vt:lpstr>
      <vt:lpstr>Konseptual – think like a fraudster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Konsep dan Peran SI &amp; TI</dc:title>
  <dc:creator>Teuku Raja Irfan Radarma</dc:creator>
  <cp:lastModifiedBy>Teuku Raja Irfan Radarma</cp:lastModifiedBy>
  <cp:revision>85</cp:revision>
  <dcterms:created xsi:type="dcterms:W3CDTF">2023-09-18T04:21:25Z</dcterms:created>
  <dcterms:modified xsi:type="dcterms:W3CDTF">2024-07-08T02:01:28Z</dcterms:modified>
</cp:coreProperties>
</file>

<file path=docProps/thumbnail.jpeg>
</file>